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8" r:id="rId1"/>
    <p:sldMasterId id="2147483709" r:id="rId2"/>
  </p:sldMasterIdLst>
  <p:sldIdLst>
    <p:sldId id="264" r:id="rId3"/>
    <p:sldId id="257" r:id="rId4"/>
    <p:sldId id="258" r:id="rId5"/>
    <p:sldId id="259" r:id="rId6"/>
    <p:sldId id="260" r:id="rId7"/>
    <p:sldId id="261" r:id="rId8"/>
    <p:sldId id="262" r:id="rId9"/>
    <p:sldId id="263" r:id="rId1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93" autoAdjust="0"/>
    <p:restoredTop sz="94626"/>
  </p:normalViewPr>
  <p:slideViewPr>
    <p:cSldViewPr snapToGrid="0" snapToObjects="1">
      <p:cViewPr varScale="1">
        <p:scale>
          <a:sx n="85" d="100"/>
          <a:sy n="85" d="100"/>
        </p:scale>
        <p:origin x="156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09" y="2795523"/>
            <a:ext cx="8736226" cy="813817"/>
          </a:xfrm>
        </p:spPr>
        <p:txBody>
          <a:bodyPr>
            <a:normAutofit/>
          </a:bodyPr>
          <a:lstStyle>
            <a:lvl1pPr>
              <a:defRPr sz="3600">
                <a:latin typeface="Museo Sans 500" charset="0"/>
                <a:ea typeface="Museo Sans 500" charset="0"/>
                <a:cs typeface="Museo Sans 500" charset="0"/>
              </a:defRPr>
            </a:lvl1pPr>
          </a:lstStyle>
          <a:p>
            <a:r>
              <a:rPr lang="en-US" dirty="0"/>
              <a:t>Click to edit Master title style</a:t>
            </a:r>
          </a:p>
        </p:txBody>
      </p:sp>
      <p:sp>
        <p:nvSpPr>
          <p:cNvPr id="3" name="Subtitle 2"/>
          <p:cNvSpPr>
            <a:spLocks noGrp="1"/>
          </p:cNvSpPr>
          <p:nvPr>
            <p:ph type="subTitle" idx="1"/>
          </p:nvPr>
        </p:nvSpPr>
        <p:spPr>
          <a:xfrm>
            <a:off x="197710" y="3159854"/>
            <a:ext cx="8736224" cy="509840"/>
          </a:xfrm>
        </p:spPr>
        <p:txBody>
          <a:bodyPr>
            <a:normAutofit/>
          </a:bodyPr>
          <a:lstStyle>
            <a:lvl1pPr marL="0" indent="0" algn="ctr">
              <a:buNone/>
              <a:defRPr sz="2000">
                <a:solidFill>
                  <a:schemeClr val="tx1">
                    <a:tint val="75000"/>
                  </a:schemeClr>
                </a:solidFill>
                <a:latin typeface="Museo Sans 500" charset="0"/>
                <a:ea typeface="Museo Sans 500" charset="0"/>
                <a:cs typeface="Museo Sans 50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3124200" y="6356350"/>
            <a:ext cx="2895600" cy="365125"/>
          </a:xfrm>
        </p:spPr>
        <p:txBody>
          <a:bodyPr/>
          <a:lstStyle/>
          <a:p>
            <a:endParaRPr lang="en-US" dirty="0"/>
          </a:p>
        </p:txBody>
      </p:sp>
      <p:pic>
        <p:nvPicPr>
          <p:cNvPr id="6" name="Picture 5" descr="A close up of a sign&#10;&#10;Description automatically generated">
            <a:extLst>
              <a:ext uri="{FF2B5EF4-FFF2-40B4-BE49-F238E27FC236}">
                <a16:creationId xmlns:a16="http://schemas.microsoft.com/office/drawing/2014/main" id="{F9620FB7-E9B2-C045-B1C4-C673E78E7717}"/>
              </a:ext>
            </a:extLst>
          </p:cNvPr>
          <p:cNvPicPr>
            <a:picLocks noChangeAspect="1"/>
          </p:cNvPicPr>
          <p:nvPr userDrawn="1"/>
        </p:nvPicPr>
        <p:blipFill>
          <a:blip r:embed="rId2"/>
          <a:stretch>
            <a:fillRect/>
          </a:stretch>
        </p:blipFill>
        <p:spPr>
          <a:xfrm>
            <a:off x="0" y="0"/>
            <a:ext cx="9144000" cy="6858000"/>
          </a:xfrm>
          <a:prstGeom prst="rect">
            <a:avLst/>
          </a:prstGeom>
        </p:spPr>
      </p:pic>
    </p:spTree>
    <p:extLst>
      <p:ext uri="{BB962C8B-B14F-4D97-AF65-F5344CB8AC3E}">
        <p14:creationId xmlns:p14="http://schemas.microsoft.com/office/powerpoint/2010/main" val="29892210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a:lstStyle/>
          <a:p>
            <a:endParaRPr lang="en-US"/>
          </a:p>
        </p:txBody>
      </p:sp>
      <p:sp>
        <p:nvSpPr>
          <p:cNvPr id="7" name="Text Placeholder 6"/>
          <p:cNvSpPr>
            <a:spLocks noGrp="1"/>
          </p:cNvSpPr>
          <p:nvPr>
            <p:ph type="body" sz="quarter" idx="13"/>
          </p:nvPr>
        </p:nvSpPr>
        <p:spPr>
          <a:xfrm>
            <a:off x="689810" y="5422231"/>
            <a:ext cx="5863389" cy="1219201"/>
          </a:xfrm>
        </p:spPr>
        <p:txBody>
          <a:bodyPr anchor="ctr">
            <a:noAutofit/>
          </a:bodyPr>
          <a:lstStyle>
            <a:lvl1pPr marL="171450" indent="-171450">
              <a:buFont typeface="Arial" pitchFamily="34" charset="0"/>
              <a:buChar char="•"/>
              <a:defRPr sz="1000">
                <a:latin typeface="Source Sans Pro" panose="020B0503030403020204" pitchFamily="34" charset="0"/>
                <a:ea typeface="Source Sans Pro" panose="020B0503030403020204" pitchFamily="34" charset="0"/>
              </a:defRPr>
            </a:lvl1pPr>
            <a:lvl2pPr marL="628650" indent="-171450">
              <a:buFont typeface="Arial" pitchFamily="34" charset="0"/>
              <a:buChar char="•"/>
              <a:defRPr sz="1000">
                <a:latin typeface="Source Sans Pro" panose="020B0503030403020204" pitchFamily="34" charset="0"/>
                <a:ea typeface="Source Sans Pro" panose="020B0503030403020204" pitchFamily="34" charset="0"/>
              </a:defRPr>
            </a:lvl2pPr>
            <a:lvl3pPr marL="1085850" indent="-171450">
              <a:buFont typeface="Arial" pitchFamily="34" charset="0"/>
              <a:buChar char="•"/>
              <a:defRPr sz="1000">
                <a:latin typeface="Source Sans Pro" panose="020B0503030403020204" pitchFamily="34" charset="0"/>
                <a:ea typeface="Source Sans Pro" panose="020B0503030403020204" pitchFamily="34" charset="0"/>
              </a:defRPr>
            </a:lvl3pPr>
            <a:lvl4pPr marL="1543050" indent="-171450">
              <a:buFont typeface="Arial" pitchFamily="34" charset="0"/>
              <a:buChar char="•"/>
              <a:defRPr sz="1000">
                <a:latin typeface="Source Sans Pro" panose="020B0503030403020204" pitchFamily="34" charset="0"/>
                <a:ea typeface="Source Sans Pro" panose="020B0503030403020204" pitchFamily="34" charset="0"/>
              </a:defRPr>
            </a:lvl4pPr>
            <a:lvl5pPr marL="2000250" indent="-171450">
              <a:buFont typeface="Arial" pitchFamily="34" charset="0"/>
              <a:buChar char="•"/>
              <a:defRPr sz="1000">
                <a:latin typeface="Source Sans Pro" panose="020B0503030403020204" pitchFamily="34" charset="0"/>
                <a:ea typeface="Source Sans Pro" panose="020B0503030403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399499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1" name="Content Placeholder 5"/>
          <p:cNvSpPr>
            <a:spLocks noGrp="1"/>
          </p:cNvSpPr>
          <p:nvPr>
            <p:ph idx="1"/>
          </p:nvPr>
        </p:nvSpPr>
        <p:spPr>
          <a:xfrm>
            <a:off x="628650" y="1305802"/>
            <a:ext cx="7886700" cy="4796075"/>
          </a:xfrm>
          <a:prstGeom prst="rect">
            <a:avLst/>
          </a:prstGeom>
        </p:spPr>
        <p:txBody>
          <a:bodyPr/>
          <a:lstStyle>
            <a:lvl1pPr marL="0" indent="0">
              <a:buNone/>
              <a:defRPr>
                <a:latin typeface="Source Sans Pro" panose="020B0503030403020204" pitchFamily="34" charset="0"/>
                <a:ea typeface="Source Sans Pro" panose="020B0503030403020204" pitchFamily="34" charset="0"/>
              </a:defRPr>
            </a:lvl1pPr>
          </a:lstStyle>
          <a:p>
            <a:endParaRPr lang="en-US" dirty="0"/>
          </a:p>
        </p:txBody>
      </p:sp>
      <p:sp>
        <p:nvSpPr>
          <p:cNvPr id="20" name="Title 19"/>
          <p:cNvSpPr>
            <a:spLocks noGrp="1"/>
          </p:cNvSpPr>
          <p:nvPr>
            <p:ph type="title" hasCustomPrompt="1"/>
          </p:nvPr>
        </p:nvSpPr>
        <p:spPr>
          <a:xfrm>
            <a:off x="628649" y="636455"/>
            <a:ext cx="5479847" cy="669347"/>
          </a:xfrm>
          <a:prstGeom prst="rect">
            <a:avLst/>
          </a:prstGeom>
          <a:noFill/>
          <a:ln>
            <a:noFill/>
          </a:ln>
        </p:spPr>
        <p:txBody>
          <a:bodyPr anchor="ctr">
            <a:normAutofit/>
          </a:bodyPr>
          <a:lstStyle>
            <a:lvl1pPr algn="l">
              <a:defRPr sz="2400">
                <a:solidFill>
                  <a:srgbClr val="2D353C"/>
                </a:solidFill>
                <a:latin typeface="Source Sans Pro" panose="020B0503030403020204" pitchFamily="34" charset="0"/>
                <a:ea typeface="Source Sans Pro" panose="020B0503030403020204" pitchFamily="34" charset="0"/>
                <a:cs typeface="Source Sans Pro" panose="020B0503030403020204" pitchFamily="34" charset="0"/>
              </a:defRPr>
            </a:lvl1pPr>
          </a:lstStyle>
          <a:p>
            <a:r>
              <a:rPr lang="en-US" dirty="0"/>
              <a:t>Disclosures</a:t>
            </a:r>
          </a:p>
        </p:txBody>
      </p:sp>
      <p:sp>
        <p:nvSpPr>
          <p:cNvPr id="12" name="TextBox 11"/>
          <p:cNvSpPr txBox="1"/>
          <p:nvPr userDrawn="1"/>
        </p:nvSpPr>
        <p:spPr>
          <a:xfrm>
            <a:off x="3951515" y="6546439"/>
            <a:ext cx="4581838" cy="200055"/>
          </a:xfrm>
          <a:prstGeom prst="rect">
            <a:avLst/>
          </a:prstGeom>
          <a:noFill/>
        </p:spPr>
        <p:txBody>
          <a:bodyPr wrap="square" rtlCol="0">
            <a:spAutoFit/>
          </a:bodyPr>
          <a:lstStyle/>
          <a:p>
            <a:pPr algn="r" defTabSz="914400">
              <a:defRPr/>
            </a:pPr>
            <a:r>
              <a:rPr lang="en-US" sz="700" dirty="0">
                <a:solidFill>
                  <a:prstClr val="white">
                    <a:lumMod val="50000"/>
                  </a:prstClr>
                </a:solidFill>
                <a:latin typeface="Source Sans Pro" panose="020B0503030403020204" pitchFamily="34" charset="0"/>
                <a:ea typeface="Source Sans Pro" panose="020B0503030403020204" pitchFamily="34" charset="0"/>
                <a:cs typeface="Myriad Pro" charset="0"/>
              </a:rPr>
              <a:t>© 2020 Clearnomics, Inc</a:t>
            </a:r>
          </a:p>
        </p:txBody>
      </p:sp>
      <p:cxnSp>
        <p:nvCxnSpPr>
          <p:cNvPr id="5" name="Straight Connector 4"/>
          <p:cNvCxnSpPr/>
          <p:nvPr userDrawn="1"/>
        </p:nvCxnSpPr>
        <p:spPr>
          <a:xfrm>
            <a:off x="737510" y="508772"/>
            <a:ext cx="53810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50423" y="237411"/>
            <a:ext cx="6414407" cy="276999"/>
          </a:xfrm>
          <a:prstGeom prst="rect">
            <a:avLst/>
          </a:prstGeom>
          <a:noFill/>
        </p:spPr>
        <p:txBody>
          <a:bodyPr wrap="square" rtlCol="0">
            <a:spAutoFit/>
          </a:bodyPr>
          <a:lstStyle/>
          <a:p>
            <a:r>
              <a:rPr lang="en-US" sz="1200" dirty="0">
                <a:latin typeface="Source Sans Pro" panose="020B0503030403020204" pitchFamily="34" charset="0"/>
                <a:ea typeface="Source Sans Pro" panose="020B0503030403020204" pitchFamily="34" charset="0"/>
              </a:rPr>
              <a:t>Market and Economic Chartbook</a:t>
            </a:r>
          </a:p>
        </p:txBody>
      </p:sp>
    </p:spTree>
    <p:extLst>
      <p:ext uri="{BB962C8B-B14F-4D97-AF65-F5344CB8AC3E}">
        <p14:creationId xmlns:p14="http://schemas.microsoft.com/office/powerpoint/2010/main" val="8004560"/>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7709" y="2203703"/>
            <a:ext cx="8736226" cy="813817"/>
          </a:xfrm>
        </p:spPr>
        <p:txBody>
          <a:bodyPr>
            <a:normAutofit/>
          </a:bodyPr>
          <a:lstStyle>
            <a:lvl1pPr>
              <a:defRPr sz="3600">
                <a:latin typeface="Museo Sans 500" charset="0"/>
                <a:ea typeface="Museo Sans 500" charset="0"/>
                <a:cs typeface="Museo Sans 500" charset="0"/>
              </a:defRPr>
            </a:lvl1pPr>
          </a:lstStyle>
          <a:p>
            <a:r>
              <a:rPr lang="en-US" dirty="0"/>
              <a:t>Click to edit Master title style</a:t>
            </a:r>
          </a:p>
        </p:txBody>
      </p:sp>
      <p:sp>
        <p:nvSpPr>
          <p:cNvPr id="3" name="Subtitle 2"/>
          <p:cNvSpPr>
            <a:spLocks noGrp="1"/>
          </p:cNvSpPr>
          <p:nvPr>
            <p:ph type="subTitle" idx="1"/>
          </p:nvPr>
        </p:nvSpPr>
        <p:spPr>
          <a:xfrm>
            <a:off x="197710" y="3666744"/>
            <a:ext cx="8736224" cy="509840"/>
          </a:xfrm>
        </p:spPr>
        <p:txBody>
          <a:bodyPr>
            <a:normAutofit/>
          </a:bodyPr>
          <a:lstStyle>
            <a:lvl1pPr marL="0" indent="0" algn="ctr">
              <a:buNone/>
              <a:defRPr sz="2000">
                <a:solidFill>
                  <a:schemeClr val="tx1">
                    <a:tint val="75000"/>
                  </a:schemeClr>
                </a:solidFill>
                <a:latin typeface="Museo Sans 500" charset="0"/>
                <a:ea typeface="Museo Sans 500" charset="0"/>
                <a:cs typeface="Museo Sans 50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8" y="0"/>
            <a:ext cx="9151902" cy="6858000"/>
          </a:xfrm>
          <a:prstGeom prst="rect">
            <a:avLst/>
          </a:prstGeom>
        </p:spPr>
      </p:pic>
    </p:spTree>
    <p:extLst>
      <p:ext uri="{BB962C8B-B14F-4D97-AF65-F5344CB8AC3E}">
        <p14:creationId xmlns:p14="http://schemas.microsoft.com/office/powerpoint/2010/main" val="3965061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Picture Placeholder 2"/>
          <p:cNvSpPr>
            <a:spLocks noGrp="1"/>
          </p:cNvSpPr>
          <p:nvPr>
            <p:ph type="pic" sz="quarter" idx="14"/>
          </p:nvPr>
        </p:nvSpPr>
        <p:spPr>
          <a:xfrm>
            <a:off x="0" y="0"/>
            <a:ext cx="9144000" cy="6858000"/>
          </a:xfrm>
        </p:spPr>
        <p:txBody>
          <a:bodyPr/>
          <a:lstStyle/>
          <a:p>
            <a:endParaRPr lang="en-US"/>
          </a:p>
        </p:txBody>
      </p:sp>
      <p:sp>
        <p:nvSpPr>
          <p:cNvPr id="7" name="Text Placeholder 6"/>
          <p:cNvSpPr>
            <a:spLocks noGrp="1"/>
          </p:cNvSpPr>
          <p:nvPr>
            <p:ph type="body" sz="quarter" idx="13"/>
          </p:nvPr>
        </p:nvSpPr>
        <p:spPr>
          <a:xfrm>
            <a:off x="689810" y="5422231"/>
            <a:ext cx="5863389" cy="1219201"/>
          </a:xfrm>
        </p:spPr>
        <p:txBody>
          <a:bodyPr anchor="ctr">
            <a:noAutofit/>
          </a:bodyPr>
          <a:lstStyle>
            <a:lvl1pPr marL="171450" indent="-171450">
              <a:buFont typeface="Arial" pitchFamily="34" charset="0"/>
              <a:buChar char="•"/>
              <a:defRPr sz="1000">
                <a:latin typeface="Myriad Pro" pitchFamily="34" charset="0"/>
              </a:defRPr>
            </a:lvl1pPr>
            <a:lvl2pPr marL="628650" indent="-171450">
              <a:buFont typeface="Arial" pitchFamily="34" charset="0"/>
              <a:buChar char="•"/>
              <a:defRPr sz="1000">
                <a:latin typeface="Myriad Pro" pitchFamily="34" charset="0"/>
              </a:defRPr>
            </a:lvl2pPr>
            <a:lvl3pPr marL="1085850" indent="-171450">
              <a:buFont typeface="Arial" pitchFamily="34" charset="0"/>
              <a:buChar char="•"/>
              <a:defRPr sz="1000">
                <a:latin typeface="Myriad Pro" pitchFamily="34" charset="0"/>
              </a:defRPr>
            </a:lvl3pPr>
            <a:lvl4pPr marL="1543050" indent="-171450">
              <a:buFont typeface="Arial" pitchFamily="34" charset="0"/>
              <a:buChar char="•"/>
              <a:defRPr sz="1000">
                <a:latin typeface="Myriad Pro" pitchFamily="34" charset="0"/>
              </a:defRPr>
            </a:lvl4pPr>
            <a:lvl5pPr marL="2000250" indent="-171450">
              <a:buFont typeface="Arial" pitchFamily="34" charset="0"/>
              <a:buChar char="•"/>
              <a:defRPr sz="1000">
                <a:latin typeface="Myriad Pro"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985952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bg>
      <p:bgRef idx="1001">
        <a:schemeClr val="bg1"/>
      </p:bgRef>
    </p:bg>
    <p:spTree>
      <p:nvGrpSpPr>
        <p:cNvPr id="1" name=""/>
        <p:cNvGrpSpPr/>
        <p:nvPr/>
      </p:nvGrpSpPr>
      <p:grpSpPr>
        <a:xfrm>
          <a:off x="0" y="0"/>
          <a:ext cx="0" cy="0"/>
          <a:chOff x="0" y="0"/>
          <a:chExt cx="0" cy="0"/>
        </a:xfrm>
      </p:grpSpPr>
      <p:sp>
        <p:nvSpPr>
          <p:cNvPr id="11" name="Content Placeholder 5"/>
          <p:cNvSpPr>
            <a:spLocks noGrp="1"/>
          </p:cNvSpPr>
          <p:nvPr>
            <p:ph idx="1"/>
          </p:nvPr>
        </p:nvSpPr>
        <p:spPr>
          <a:xfrm>
            <a:off x="628650" y="1305802"/>
            <a:ext cx="7886700" cy="4796075"/>
          </a:xfrm>
          <a:prstGeom prst="rect">
            <a:avLst/>
          </a:prstGeom>
        </p:spPr>
        <p:txBody>
          <a:bodyPr/>
          <a:lstStyle>
            <a:lvl1pPr marL="0" indent="0">
              <a:buNone/>
              <a:defRPr/>
            </a:lvl1pPr>
          </a:lstStyle>
          <a:p>
            <a:endParaRPr lang="en-US" dirty="0"/>
          </a:p>
        </p:txBody>
      </p:sp>
      <p:sp>
        <p:nvSpPr>
          <p:cNvPr id="20" name="Title 19"/>
          <p:cNvSpPr>
            <a:spLocks noGrp="1"/>
          </p:cNvSpPr>
          <p:nvPr>
            <p:ph type="title" hasCustomPrompt="1"/>
          </p:nvPr>
        </p:nvSpPr>
        <p:spPr>
          <a:xfrm>
            <a:off x="628649" y="636455"/>
            <a:ext cx="5479847" cy="669347"/>
          </a:xfrm>
          <a:prstGeom prst="rect">
            <a:avLst/>
          </a:prstGeom>
          <a:noFill/>
          <a:ln>
            <a:noFill/>
          </a:ln>
        </p:spPr>
        <p:txBody>
          <a:bodyPr anchor="ctr"/>
          <a:lstStyle>
            <a:lvl1pPr algn="l">
              <a:defRPr sz="3200">
                <a:solidFill>
                  <a:srgbClr val="2D353C"/>
                </a:solidFill>
                <a:latin typeface="Myriad Pro" pitchFamily="34" charset="0"/>
                <a:ea typeface="Myriad Pro" pitchFamily="34" charset="0"/>
                <a:cs typeface="Myriad Pro" pitchFamily="34" charset="0"/>
              </a:defRPr>
            </a:lvl1pPr>
          </a:lstStyle>
          <a:p>
            <a:r>
              <a:rPr lang="en-US" dirty="0"/>
              <a:t>Disclosures</a:t>
            </a:r>
          </a:p>
        </p:txBody>
      </p:sp>
      <p:sp>
        <p:nvSpPr>
          <p:cNvPr id="12" name="TextBox 11"/>
          <p:cNvSpPr txBox="1"/>
          <p:nvPr userDrawn="1"/>
        </p:nvSpPr>
        <p:spPr>
          <a:xfrm>
            <a:off x="3951515" y="6546439"/>
            <a:ext cx="4581838" cy="200055"/>
          </a:xfrm>
          <a:prstGeom prst="rect">
            <a:avLst/>
          </a:prstGeom>
          <a:noFill/>
        </p:spPr>
        <p:txBody>
          <a:bodyPr wrap="square" rtlCol="0">
            <a:spAutoFit/>
          </a:bodyPr>
          <a:lstStyle/>
          <a:p>
            <a:pPr algn="r" defTabSz="914400">
              <a:defRPr/>
            </a:pPr>
            <a:r>
              <a:rPr lang="en-US" sz="700" dirty="0">
                <a:solidFill>
                  <a:prstClr val="white">
                    <a:lumMod val="50000"/>
                  </a:prstClr>
                </a:solidFill>
                <a:latin typeface="Myriad Pro" charset="0"/>
                <a:ea typeface="Myriad Pro" charset="0"/>
                <a:cs typeface="Myriad Pro" charset="0"/>
              </a:rPr>
              <a:t>© 2019 </a:t>
            </a:r>
            <a:r>
              <a:rPr lang="en-US" sz="700" dirty="0" err="1">
                <a:solidFill>
                  <a:prstClr val="white">
                    <a:lumMod val="50000"/>
                  </a:prstClr>
                </a:solidFill>
                <a:latin typeface="Myriad Pro" charset="0"/>
                <a:ea typeface="Myriad Pro" charset="0"/>
                <a:cs typeface="Myriad Pro" charset="0"/>
              </a:rPr>
              <a:t>Clearnomics</a:t>
            </a:r>
            <a:r>
              <a:rPr lang="en-US" sz="700" dirty="0">
                <a:solidFill>
                  <a:prstClr val="white">
                    <a:lumMod val="50000"/>
                  </a:prstClr>
                </a:solidFill>
                <a:latin typeface="Myriad Pro" charset="0"/>
                <a:ea typeface="Myriad Pro" charset="0"/>
                <a:cs typeface="Myriad Pro" charset="0"/>
              </a:rPr>
              <a:t>, </a:t>
            </a:r>
            <a:r>
              <a:rPr lang="en-US" sz="700" dirty="0" err="1">
                <a:solidFill>
                  <a:prstClr val="white">
                    <a:lumMod val="50000"/>
                  </a:prstClr>
                </a:solidFill>
                <a:latin typeface="Myriad Pro" charset="0"/>
                <a:ea typeface="Myriad Pro" charset="0"/>
                <a:cs typeface="Myriad Pro" charset="0"/>
              </a:rPr>
              <a:t>Inc</a:t>
            </a:r>
            <a:endParaRPr lang="en-US" sz="700" dirty="0">
              <a:solidFill>
                <a:prstClr val="white">
                  <a:lumMod val="50000"/>
                </a:prstClr>
              </a:solidFill>
              <a:latin typeface="Myriad Pro" charset="0"/>
              <a:ea typeface="Myriad Pro" charset="0"/>
              <a:cs typeface="Myriad Pro" charset="0"/>
            </a:endParaRPr>
          </a:p>
        </p:txBody>
      </p:sp>
      <p:cxnSp>
        <p:nvCxnSpPr>
          <p:cNvPr id="5" name="Straight Connector 4"/>
          <p:cNvCxnSpPr/>
          <p:nvPr userDrawn="1"/>
        </p:nvCxnSpPr>
        <p:spPr>
          <a:xfrm>
            <a:off x="737510" y="508772"/>
            <a:ext cx="5381069"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TextBox 9"/>
          <p:cNvSpPr txBox="1"/>
          <p:nvPr userDrawn="1"/>
        </p:nvSpPr>
        <p:spPr>
          <a:xfrm>
            <a:off x="650423" y="237411"/>
            <a:ext cx="6414407" cy="276999"/>
          </a:xfrm>
          <a:prstGeom prst="rect">
            <a:avLst/>
          </a:prstGeom>
          <a:noFill/>
        </p:spPr>
        <p:txBody>
          <a:bodyPr wrap="square" rtlCol="0">
            <a:spAutoFit/>
          </a:bodyPr>
          <a:lstStyle/>
          <a:p>
            <a:r>
              <a:rPr lang="en-US" sz="1200" dirty="0">
                <a:solidFill>
                  <a:prstClr val="black"/>
                </a:solidFill>
              </a:rPr>
              <a:t>Market and Economic </a:t>
            </a:r>
            <a:r>
              <a:rPr lang="en-US" sz="1200" dirty="0" err="1">
                <a:solidFill>
                  <a:prstClr val="black"/>
                </a:solidFill>
              </a:rPr>
              <a:t>Chartbook</a:t>
            </a:r>
            <a:r>
              <a:rPr lang="en-US" sz="1200" dirty="0">
                <a:solidFill>
                  <a:prstClr val="black"/>
                </a:solidFill>
              </a:rPr>
              <a:t> | </a:t>
            </a:r>
            <a:fld id="{F24EC9CB-9C0D-4CDD-BD74-E1235D6140FA}" type="datetime4">
              <a:rPr lang="en-US" sz="1200" smtClean="0">
                <a:solidFill>
                  <a:prstClr val="black"/>
                </a:solidFill>
              </a:rPr>
              <a:pPr/>
              <a:t>April 9, 2021</a:t>
            </a:fld>
            <a:endParaRPr lang="en-US" sz="1200" dirty="0">
              <a:solidFill>
                <a:prstClr val="black"/>
              </a:solidFill>
            </a:endParaRPr>
          </a:p>
        </p:txBody>
      </p:sp>
    </p:spTree>
    <p:extLst>
      <p:ext uri="{BB962C8B-B14F-4D97-AF65-F5344CB8AC3E}">
        <p14:creationId xmlns:p14="http://schemas.microsoft.com/office/powerpoint/2010/main" val="1173639202"/>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78" y="0"/>
            <a:ext cx="9151902" cy="6858000"/>
          </a:xfrm>
          <a:prstGeom prst="rect">
            <a:avLst/>
          </a:prstGeom>
        </p:spPr>
      </p:pic>
      <p:sp>
        <p:nvSpPr>
          <p:cNvPr id="2" name="Title 1"/>
          <p:cNvSpPr>
            <a:spLocks noGrp="1"/>
          </p:cNvSpPr>
          <p:nvPr>
            <p:ph type="ctrTitle"/>
          </p:nvPr>
        </p:nvSpPr>
        <p:spPr>
          <a:xfrm>
            <a:off x="197709" y="1930989"/>
            <a:ext cx="8736226" cy="813817"/>
          </a:xfrm>
        </p:spPr>
        <p:txBody>
          <a:bodyPr>
            <a:normAutofit/>
          </a:bodyPr>
          <a:lstStyle>
            <a:lvl1pPr>
              <a:defRPr sz="3600">
                <a:latin typeface="Museo Sans 500" charset="0"/>
                <a:ea typeface="Museo Sans 500" charset="0"/>
                <a:cs typeface="Museo Sans 500" charset="0"/>
              </a:defRPr>
            </a:lvl1pPr>
          </a:lstStyle>
          <a:p>
            <a:r>
              <a:rPr lang="en-US" dirty="0"/>
              <a:t>Click to edit Master title style</a:t>
            </a:r>
          </a:p>
        </p:txBody>
      </p:sp>
      <p:sp>
        <p:nvSpPr>
          <p:cNvPr id="3" name="Subtitle 2"/>
          <p:cNvSpPr>
            <a:spLocks noGrp="1"/>
          </p:cNvSpPr>
          <p:nvPr>
            <p:ph type="subTitle" idx="1"/>
          </p:nvPr>
        </p:nvSpPr>
        <p:spPr>
          <a:xfrm>
            <a:off x="197710" y="3666744"/>
            <a:ext cx="8736224" cy="509840"/>
          </a:xfrm>
        </p:spPr>
        <p:txBody>
          <a:bodyPr>
            <a:normAutofit/>
          </a:bodyPr>
          <a:lstStyle>
            <a:lvl1pPr marL="0" indent="0" algn="ctr">
              <a:buNone/>
              <a:defRPr sz="2000">
                <a:solidFill>
                  <a:schemeClr val="tx1">
                    <a:tint val="75000"/>
                  </a:schemeClr>
                </a:solidFill>
                <a:latin typeface="Museo Sans 500" charset="0"/>
                <a:ea typeface="Museo Sans 500" charset="0"/>
                <a:cs typeface="Museo Sans 50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Tree>
    <p:extLst>
      <p:ext uri="{BB962C8B-B14F-4D97-AF65-F5344CB8AC3E}">
        <p14:creationId xmlns:p14="http://schemas.microsoft.com/office/powerpoint/2010/main" val="333843036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C2B53-2B8D-457E-891D-4DA9743319B6}" type="datetimeFigureOut">
              <a:rPr lang="en-US" smtClean="0"/>
              <a:t>4/9/2021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C1825-E860-4251-81AA-17B301659502}" type="slidenum">
              <a:rPr lang="en-US" smtClean="0"/>
              <a:t>‹#›</a:t>
            </a:fld>
            <a:endParaRPr lang="en-US"/>
          </a:p>
        </p:txBody>
      </p:sp>
    </p:spTree>
    <p:extLst>
      <p:ext uri="{BB962C8B-B14F-4D97-AF65-F5344CB8AC3E}">
        <p14:creationId xmlns:p14="http://schemas.microsoft.com/office/powerpoint/2010/main" val="43788843"/>
      </p:ext>
    </p:extLst>
  </p:cSld>
  <p:clrMap bg1="lt1" tx1="dk1" bg2="lt2" tx2="dk2" accent1="accent1" accent2="accent2" accent3="accent3" accent4="accent4" accent5="accent5" accent6="accent6" hlink="hlink" folHlink="folHlink"/>
  <p:sldLayoutIdLst>
    <p:sldLayoutId id="2147483699" r:id="rId1"/>
    <p:sldLayoutId id="2147483705" r:id="rId2"/>
    <p:sldLayoutId id="2147483708"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C2B53-2B8D-457E-891D-4DA9743319B6}" type="datetimeFigureOut">
              <a:rPr lang="en-US" smtClean="0">
                <a:solidFill>
                  <a:prstClr val="black">
                    <a:tint val="75000"/>
                  </a:prstClr>
                </a:solidFill>
              </a:rPr>
              <a:pPr/>
              <a:t>4/9/2021</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C1825-E860-4251-81AA-17B30165950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6723682"/>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86351"/>
        </a:solidFill>
        <a:effectLst/>
      </p:bgPr>
    </p:bg>
    <p:spTree>
      <p:nvGrpSpPr>
        <p:cNvPr id="1" name=""/>
        <p:cNvGrpSpPr/>
        <p:nvPr/>
      </p:nvGrpSpPr>
      <p:grpSpPr>
        <a:xfrm>
          <a:off x="0" y="0"/>
          <a:ext cx="0" cy="0"/>
          <a:chOff x="0" y="0"/>
          <a:chExt cx="0" cy="0"/>
        </a:xfrm>
      </p:grpSpPr>
      <p:pic>
        <p:nvPicPr>
          <p:cNvPr id="3" name="Picture 2" descr="A picture containing indoor, wall, bed, ceiling&#10;&#10;Description automatically generated">
            <a:extLst>
              <a:ext uri="{FF2B5EF4-FFF2-40B4-BE49-F238E27FC236}">
                <a16:creationId xmlns:a16="http://schemas.microsoft.com/office/drawing/2014/main" id="{E888C211-F647-1541-A971-D164BC23B0CA}"/>
              </a:ext>
            </a:extLst>
          </p:cNvPr>
          <p:cNvPicPr>
            <a:picLocks noChangeAspect="1"/>
          </p:cNvPicPr>
          <p:nvPr/>
        </p:nvPicPr>
        <p:blipFill rotWithShape="1">
          <a:blip r:embed="rId2"/>
          <a:srcRect t="11228"/>
          <a:stretch/>
        </p:blipFill>
        <p:spPr>
          <a:xfrm>
            <a:off x="0" y="0"/>
            <a:ext cx="9144000" cy="5422106"/>
          </a:xfrm>
          <a:prstGeom prst="rect">
            <a:avLst/>
          </a:prstGeom>
        </p:spPr>
      </p:pic>
      <p:pic>
        <p:nvPicPr>
          <p:cNvPr id="13" name="Picture 12">
            <a:extLst>
              <a:ext uri="{FF2B5EF4-FFF2-40B4-BE49-F238E27FC236}">
                <a16:creationId xmlns:a16="http://schemas.microsoft.com/office/drawing/2014/main" id="{5B01F3DA-7A99-B447-B321-345448367AFF}"/>
              </a:ext>
            </a:extLst>
          </p:cNvPr>
          <p:cNvPicPr>
            <a:picLocks noChangeAspect="1"/>
          </p:cNvPicPr>
          <p:nvPr/>
        </p:nvPicPr>
        <p:blipFill>
          <a:blip r:embed="rId3"/>
          <a:stretch>
            <a:fillRect/>
          </a:stretch>
        </p:blipFill>
        <p:spPr>
          <a:xfrm>
            <a:off x="2462084" y="3826656"/>
            <a:ext cx="4219832" cy="672392"/>
          </a:xfrm>
          <a:prstGeom prst="rect">
            <a:avLst/>
          </a:prstGeom>
        </p:spPr>
      </p:pic>
      <p:sp>
        <p:nvSpPr>
          <p:cNvPr id="5" name="Rectangle 4"/>
          <p:cNvSpPr/>
          <p:nvPr/>
        </p:nvSpPr>
        <p:spPr>
          <a:xfrm>
            <a:off x="827315" y="5933046"/>
            <a:ext cx="8140602" cy="400110"/>
          </a:xfrm>
          <a:prstGeom prst="rect">
            <a:avLst/>
          </a:prstGeom>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prstClr val="white"/>
                </a:solidFill>
                <a:effectLst/>
                <a:uLnTx/>
                <a:uFillTx/>
                <a:latin typeface="Myriad Pro"/>
                <a:ea typeface="+mn-ea"/>
                <a:cs typeface="+mn-cs"/>
              </a:rPr>
              <a:t>Overseas Stock Markets - Chartbook</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
        <p:nvSpPr>
          <p:cNvPr id="6" name="Rectangle 5"/>
          <p:cNvSpPr/>
          <p:nvPr/>
        </p:nvSpPr>
        <p:spPr>
          <a:xfrm>
            <a:off x="4055481" y="6274125"/>
            <a:ext cx="4912435" cy="307777"/>
          </a:xfrm>
          <a:prstGeom prst="rect">
            <a:avLst/>
          </a:prstGeom>
        </p:spPr>
        <p:txBody>
          <a:bodyPr wrap="non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white"/>
                </a:solidFill>
                <a:effectLst/>
                <a:uLnTx/>
                <a:uFillTx/>
                <a:latin typeface="Myriad Pro"/>
                <a:ea typeface="+mn-ea"/>
                <a:cs typeface="+mn-cs"/>
              </a:rPr>
              <a:t> Cliff Jarvis | Vice President - Investments | April 5, 2021</a:t>
            </a:r>
            <a:endParaRPr kumimoji="0" lang="en-US" sz="2000" b="1"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7767593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49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lang="en-US" sz="1200" dirty="0">
                <a:latin typeface="+mj-lt"/>
              </a:rPr>
              <a:t>The </a:t>
            </a:r>
            <a:r>
              <a:rPr sz="1200" dirty="0">
                <a:latin typeface="+mj-lt"/>
              </a:rPr>
              <a:t>Developed markets have recovered alongside many other regions since the pandemic-induced market crash.</a:t>
            </a:r>
          </a:p>
          <a:p>
            <a:pPr>
              <a:defRPr sz="1000">
                <a:latin typeface="Source Sans Pro"/>
              </a:defRPr>
            </a:pPr>
            <a:r>
              <a:rPr sz="1200" dirty="0">
                <a:latin typeface="+mj-lt"/>
              </a:rPr>
              <a:t>Many countries, especially those in Europe, continue to face high COVID-19 case rates.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52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Developed markets valuations remain somewhat lower than their U.S. counterpart.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59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Emerging markets were one of the best performing asset classes in 2020 following the pandemic market crash.</a:t>
            </a:r>
          </a:p>
          <a:p>
            <a:pPr>
              <a:defRPr sz="1000">
                <a:latin typeface="Source Sans Pro"/>
              </a:defRPr>
            </a:pPr>
            <a:r>
              <a:rPr sz="1200" dirty="0">
                <a:latin typeface="+mj-lt"/>
              </a:rPr>
              <a:t>Even before the pandemic, the asset class had been volatile over the past decade due to growth concerns.</a:t>
            </a:r>
          </a:p>
          <a:p>
            <a:pPr>
              <a:defRPr sz="1000">
                <a:latin typeface="Source Sans Pro"/>
              </a:defRPr>
            </a:pPr>
            <a:r>
              <a:rPr sz="1200" dirty="0">
                <a:latin typeface="+mj-lt"/>
              </a:rPr>
              <a:t>Longer term, emerging markets should play an important role in portfolio diversification.</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162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Although they face significant risks, emerging market stocks are still the cheapest of the major regions by many measures.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083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dirty="0"/>
          </a:p>
          <a:p>
            <a:pPr>
              <a:defRPr sz="1000">
                <a:latin typeface="Source Sans Pro"/>
              </a:defRPr>
            </a:pPr>
            <a:r>
              <a:rPr sz="1200" dirty="0">
                <a:latin typeface="+mj-lt"/>
              </a:rPr>
              <a:t>This valuation measure is a forward estimate of earning recovering from the pandemic and the resulting lock down.</a:t>
            </a:r>
          </a:p>
          <a:p>
            <a:pPr>
              <a:defRPr sz="1000">
                <a:latin typeface="Source Sans Pro"/>
              </a:defRPr>
            </a:pPr>
            <a:r>
              <a:rPr sz="1200" dirty="0">
                <a:latin typeface="+mj-lt"/>
              </a:rPr>
              <a:t>It is higher than overseas market's measures, however the U.S. is having a strong recovery.</a:t>
            </a:r>
          </a:p>
          <a:p>
            <a:pPr>
              <a:defRPr sz="1000">
                <a:latin typeface="Source Sans Pro"/>
              </a:defRPr>
            </a:pPr>
            <a:r>
              <a:rPr sz="1200" dirty="0">
                <a:latin typeface="+mj-lt"/>
              </a:rPr>
              <a:t>Investors should exercise caution and properly diversify across asset classes, both in the U.S. and globally.</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207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p:txBody>
          <a:bodyPr/>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descr="637_chart_10208_997632451276.png"/>
          <p:cNvPicPr>
            <a:picLocks noGrp="1" noChangeAspect="1"/>
          </p:cNvPicPr>
          <p:nvPr>
            <p:ph type="pic" sz="quarter" idx="14"/>
          </p:nvPr>
        </p:nvPicPr>
        <p:blipFill>
          <a:blip r:embed="rId2"/>
          <a:srcRect/>
          <a:stretch>
            <a:fillRect/>
          </a:stretch>
        </p:blipFill>
        <p:spPr/>
      </p:pic>
      <p:sp>
        <p:nvSpPr>
          <p:cNvPr id="3" name="Text Placeholder 2"/>
          <p:cNvSpPr>
            <a:spLocks noGrp="1"/>
          </p:cNvSpPr>
          <p:nvPr>
            <p:ph type="body" sz="quarter" idx="13"/>
          </p:nvPr>
        </p:nvSpPr>
        <p:spPr>
          <a:xfrm>
            <a:off x="0" y="5885075"/>
            <a:ext cx="5863389" cy="1219201"/>
          </a:xfrm>
        </p:spPr>
        <p:txBody>
          <a:bodyPr/>
          <a:lstStyle/>
          <a:p>
            <a:pPr marL="0" indent="0">
              <a:buNone/>
            </a:pPr>
            <a:r>
              <a:rPr lang="en-US" sz="800" dirty="0">
                <a:latin typeface="+mj-lt"/>
              </a:rPr>
              <a:t>Securities offered through Registered Representatives of Cambridge Investment Research, Inc., a broker dealer member FINRA/SIPC. Advisory services through Cambridge Investment Research Advisors, Inc., a Registered Investment Adviser. Cambridge and Ohanesian / Lecours are not affiliated. Indices mentioned are unmanaged and cannot be invested into directly. Past performance is no guarantee of future results. Diversification and asset allocation strategies do not assure profit or protect against loss. Investing involves risk. Any investment involves potential loss of principal</a:t>
            </a:r>
          </a:p>
          <a:p>
            <a:endParaRPr dirty="0"/>
          </a:p>
        </p:txBody>
      </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TotalTime>
  <Words>285</Words>
  <Application>Microsoft Office PowerPoint</Application>
  <PresentationFormat>On-screen Show (4:3)</PresentationFormat>
  <Paragraphs>18</Paragraphs>
  <Slides>8</Slides>
  <Notes>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8</vt:i4>
      </vt:variant>
    </vt:vector>
  </HeadingPairs>
  <TitlesOfParts>
    <vt:vector size="15" baseType="lpstr">
      <vt:lpstr>Arial</vt:lpstr>
      <vt:lpstr>Calibri</vt:lpstr>
      <vt:lpstr>Museo Sans 500</vt:lpstr>
      <vt:lpstr>Myriad Pro</vt:lpstr>
      <vt:lpstr>Source Sans Pro</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Market and Economic
Chartbook</dc:title>
  <dc:subject/>
  <dc:creator>cjarvisjr</dc:creator>
  <cp:keywords/>
  <dc:description>generated using python-pptx</dc:description>
  <cp:lastModifiedBy>boli boli</cp:lastModifiedBy>
  <cp:revision>60</cp:revision>
  <dcterms:created xsi:type="dcterms:W3CDTF">2013-01-27T09:14:16Z</dcterms:created>
  <dcterms:modified xsi:type="dcterms:W3CDTF">2021-04-09T12:56:01Z</dcterms:modified>
  <cp:category/>
</cp:coreProperties>
</file>